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9"/>
  </p:notesMasterIdLst>
  <p:sldIdLst>
    <p:sldId id="1507" r:id="rId2"/>
    <p:sldId id="1776" r:id="rId3"/>
    <p:sldId id="1753" r:id="rId4"/>
    <p:sldId id="1825" r:id="rId5"/>
    <p:sldId id="1856" r:id="rId6"/>
    <p:sldId id="1818" r:id="rId7"/>
    <p:sldId id="1835" r:id="rId8"/>
    <p:sldId id="1810" r:id="rId9"/>
    <p:sldId id="1811" r:id="rId10"/>
    <p:sldId id="1812" r:id="rId11"/>
    <p:sldId id="1839" r:id="rId12"/>
    <p:sldId id="1840" r:id="rId13"/>
    <p:sldId id="1841" r:id="rId14"/>
    <p:sldId id="1842" r:id="rId15"/>
    <p:sldId id="1843" r:id="rId16"/>
    <p:sldId id="1844" r:id="rId17"/>
    <p:sldId id="1845" r:id="rId18"/>
    <p:sldId id="1846" r:id="rId19"/>
    <p:sldId id="1847" r:id="rId20"/>
    <p:sldId id="1848" r:id="rId21"/>
    <p:sldId id="1849" r:id="rId22"/>
    <p:sldId id="1850" r:id="rId23"/>
    <p:sldId id="1851" r:id="rId24"/>
    <p:sldId id="1852" r:id="rId25"/>
    <p:sldId id="1853" r:id="rId26"/>
    <p:sldId id="1854" r:id="rId27"/>
    <p:sldId id="185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404"/>
    <a:srgbClr val="19261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83418" autoAdjust="0"/>
  </p:normalViewPr>
  <p:slideViewPr>
    <p:cSldViewPr snapToGrid="0">
      <p:cViewPr varScale="1">
        <p:scale>
          <a:sx n="102" d="100"/>
          <a:sy n="102" d="100"/>
        </p:scale>
        <p:origin x="138" y="786"/>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9813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1389528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3829766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341882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3249628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3656254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738592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3929665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2719342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val="183307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32518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2090681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val="4133247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22</a:t>
            </a:fld>
            <a:endParaRPr lang="en-US"/>
          </a:p>
        </p:txBody>
      </p:sp>
    </p:spTree>
    <p:extLst>
      <p:ext uri="{BB962C8B-B14F-4D97-AF65-F5344CB8AC3E}">
        <p14:creationId xmlns:p14="http://schemas.microsoft.com/office/powerpoint/2010/main" val="10343674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23</a:t>
            </a:fld>
            <a:endParaRPr lang="en-US"/>
          </a:p>
        </p:txBody>
      </p:sp>
    </p:spTree>
    <p:extLst>
      <p:ext uri="{BB962C8B-B14F-4D97-AF65-F5344CB8AC3E}">
        <p14:creationId xmlns:p14="http://schemas.microsoft.com/office/powerpoint/2010/main" val="3974936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p>
        </p:txBody>
      </p:sp>
      <p:sp>
        <p:nvSpPr>
          <p:cNvPr id="4" name="Slide Number Placeholder 3"/>
          <p:cNvSpPr>
            <a:spLocks noGrp="1"/>
          </p:cNvSpPr>
          <p:nvPr>
            <p:ph type="sldNum" sz="quarter" idx="10"/>
          </p:nvPr>
        </p:nvSpPr>
        <p:spPr/>
        <p:txBody>
          <a:bodyPr/>
          <a:lstStyle/>
          <a:p>
            <a:fld id="{AC715FDE-99EF-4263-A2B1-95B834CF7CEC}" type="slidenum">
              <a:rPr lang="en-US" smtClean="0"/>
              <a:pPr/>
              <a:t>24</a:t>
            </a:fld>
            <a:endParaRPr lang="en-US"/>
          </a:p>
        </p:txBody>
      </p:sp>
    </p:spTree>
    <p:extLst>
      <p:ext uri="{BB962C8B-B14F-4D97-AF65-F5344CB8AC3E}">
        <p14:creationId xmlns:p14="http://schemas.microsoft.com/office/powerpoint/2010/main" val="1735262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26</a:t>
            </a:fld>
            <a:endParaRPr lang="en-US"/>
          </a:p>
        </p:txBody>
      </p:sp>
    </p:spTree>
    <p:extLst>
      <p:ext uri="{BB962C8B-B14F-4D97-AF65-F5344CB8AC3E}">
        <p14:creationId xmlns:p14="http://schemas.microsoft.com/office/powerpoint/2010/main" val="3413384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27</a:t>
            </a:fld>
            <a:endParaRPr lang="en-US"/>
          </a:p>
        </p:txBody>
      </p:sp>
    </p:spTree>
    <p:extLst>
      <p:ext uri="{BB962C8B-B14F-4D97-AF65-F5344CB8AC3E}">
        <p14:creationId xmlns:p14="http://schemas.microsoft.com/office/powerpoint/2010/main" val="2425955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058694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7134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9486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52214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189198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335904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2/25/2021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10:00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PM</a:t>
            </a:r>
            <a:endParaRPr lang="en-US" sz="4000" dirty="0">
              <a:effectLst>
                <a:glow rad="228600">
                  <a:srgbClr val="03080D"/>
                </a:glow>
              </a:effectLst>
            </a:endParaRP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Rainbow – sign of a covenant (Gen. 9:13)</a:t>
            </a:r>
          </a:p>
          <a:p>
            <a:pPr marL="0" indent="0" algn="just">
              <a:buNone/>
            </a:pPr>
            <a:r>
              <a:rPr lang="en-US" sz="4800" dirty="0"/>
              <a:t>The One in Heaven – God (1 Tim. 6:16)</a:t>
            </a:r>
          </a:p>
          <a:p>
            <a:pPr marL="0" indent="0" algn="just">
              <a:buNone/>
            </a:pPr>
            <a:r>
              <a:rPr lang="en-US" sz="4800" dirty="0"/>
              <a:t>24 elders – Old Covenant, New Covenant</a:t>
            </a:r>
          </a:p>
          <a:p>
            <a:pPr marL="0" indent="0" algn="just">
              <a:buNone/>
            </a:pPr>
            <a:r>
              <a:rPr lang="en-US" sz="4800" dirty="0"/>
              <a:t>7 Spirits of God – Knowledge (Isa. 11:2)</a:t>
            </a:r>
          </a:p>
          <a:p>
            <a:pPr marL="0" indent="0" algn="just">
              <a:buNone/>
            </a:pPr>
            <a:r>
              <a:rPr lang="en-US" sz="4800" dirty="0"/>
              <a:t>The 7 Seals – all authority (Matt. 28:18)</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9600" dirty="0">
                <a:effectLst>
                  <a:glow rad="228600">
                    <a:srgbClr val="030400"/>
                  </a:glow>
                  <a:outerShdw blurRad="50800" dist="63500" dir="2700000" algn="tl" rotWithShape="0">
                    <a:srgbClr val="000000">
                      <a:alpha val="48000"/>
                    </a:srgbClr>
                  </a:outerShdw>
                </a:effectLst>
                <a:latin typeface="+mn-lt"/>
              </a:rPr>
              <a:t>A View of Heaven (4-5)</a:t>
            </a:r>
          </a:p>
        </p:txBody>
      </p:sp>
    </p:spTree>
    <p:extLst>
      <p:ext uri="{BB962C8B-B14F-4D97-AF65-F5344CB8AC3E}">
        <p14:creationId xmlns:p14="http://schemas.microsoft.com/office/powerpoint/2010/main" val="316405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The 1</a:t>
            </a:r>
            <a:r>
              <a:rPr lang="en-US" sz="4800" baseline="30000" dirty="0"/>
              <a:t>st</a:t>
            </a:r>
            <a:r>
              <a:rPr lang="en-US" sz="4800" dirty="0"/>
              <a:t> Seal: The Conquering King</a:t>
            </a:r>
          </a:p>
          <a:p>
            <a:pPr marL="0" indent="0" algn="just">
              <a:buNone/>
            </a:pPr>
            <a:r>
              <a:rPr lang="en-US" sz="4800" dirty="0"/>
              <a:t>The 2</a:t>
            </a:r>
            <a:r>
              <a:rPr lang="en-US" sz="4800" baseline="30000" dirty="0"/>
              <a:t>nd</a:t>
            </a:r>
            <a:r>
              <a:rPr lang="en-US" sz="4800" dirty="0"/>
              <a:t> Seal: War</a:t>
            </a:r>
          </a:p>
          <a:p>
            <a:pPr marL="0" indent="0" algn="just">
              <a:buNone/>
            </a:pPr>
            <a:r>
              <a:rPr lang="en-US" sz="4800" dirty="0"/>
              <a:t>The 3</a:t>
            </a:r>
            <a:r>
              <a:rPr lang="en-US" sz="4800" baseline="30000" dirty="0"/>
              <a:t>rd</a:t>
            </a:r>
            <a:r>
              <a:rPr lang="en-US" sz="4800" dirty="0"/>
              <a:t> Seal: Famine</a:t>
            </a:r>
          </a:p>
          <a:p>
            <a:pPr marL="0" indent="0" algn="just">
              <a:buNone/>
            </a:pPr>
            <a:r>
              <a:rPr lang="en-US" sz="4800" dirty="0"/>
              <a:t>The 4</a:t>
            </a:r>
            <a:r>
              <a:rPr lang="en-US" sz="4800" baseline="30000" dirty="0"/>
              <a:t>th</a:t>
            </a:r>
            <a:r>
              <a:rPr lang="en-US" sz="4800" dirty="0"/>
              <a:t> Seal: Death</a:t>
            </a:r>
          </a:p>
          <a:p>
            <a:pPr marL="0" indent="0" algn="just">
              <a:buNone/>
            </a:pPr>
            <a:r>
              <a:rPr lang="en-US" sz="4800" dirty="0"/>
              <a:t>The 5</a:t>
            </a:r>
            <a:r>
              <a:rPr lang="en-US" sz="4800" baseline="30000" dirty="0"/>
              <a:t>th</a:t>
            </a:r>
            <a:r>
              <a:rPr lang="en-US" sz="4800" dirty="0"/>
              <a:t> Seal: Delivery of the Saints</a:t>
            </a:r>
          </a:p>
          <a:p>
            <a:pPr marL="0" indent="0" algn="just">
              <a:buNone/>
            </a:pPr>
            <a:r>
              <a:rPr lang="en-US" sz="4800" dirty="0"/>
              <a:t>The 6</a:t>
            </a:r>
            <a:r>
              <a:rPr lang="en-US" sz="4800" baseline="30000" dirty="0"/>
              <a:t>th</a:t>
            </a:r>
            <a:r>
              <a:rPr lang="en-US" sz="4800" dirty="0"/>
              <a:t> Seal: Shaking of the earth</a:t>
            </a:r>
          </a:p>
          <a:p>
            <a:pPr marL="0" indent="0" algn="just">
              <a:buNone/>
            </a:pP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Opening Seals (6)</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332511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Opening Seals</a:t>
            </a:r>
            <a:endParaRPr lang="en-US" sz="8000" dirty="0">
              <a:effectLst>
                <a:glow rad="228600">
                  <a:srgbClr val="030400"/>
                </a:glow>
                <a:outerShdw blurRad="50800" dist="63500" dir="2700000" algn="tl" rotWithShape="0">
                  <a:srgbClr val="000000">
                    <a:alpha val="48000"/>
                  </a:srgbClr>
                </a:outerShdw>
              </a:effectLst>
              <a:latin typeface="+mn-lt"/>
            </a:endParaRPr>
          </a:p>
        </p:txBody>
      </p:sp>
      <p:graphicFrame>
        <p:nvGraphicFramePr>
          <p:cNvPr id="3" name="Content Placeholder 2"/>
          <p:cNvGraphicFramePr>
            <a:graphicFrameLocks noGrp="1"/>
          </p:cNvGraphicFramePr>
          <p:nvPr>
            <p:ph idx="1"/>
            <p:extLst/>
          </p:nvPr>
        </p:nvGraphicFramePr>
        <p:xfrm>
          <a:off x="12700" y="30477"/>
          <a:ext cx="12192000" cy="6953601"/>
        </p:xfrm>
        <a:graphic>
          <a:graphicData uri="http://schemas.openxmlformats.org/drawingml/2006/table">
            <a:tbl>
              <a:tblPr firstRow="1" firstCol="1" bandRow="1">
                <a:tableStyleId>{5C22544A-7EE6-4342-B048-85BDC9FD1C3A}</a:tableStyleId>
              </a:tblPr>
              <a:tblGrid>
                <a:gridCol w="5575300"/>
                <a:gridCol w="6616700"/>
              </a:tblGrid>
              <a:tr h="736001">
                <a:tc>
                  <a:txBody>
                    <a:bodyPr/>
                    <a:lstStyle/>
                    <a:p>
                      <a:pPr marL="0" marR="0" algn="ctr">
                        <a:lnSpc>
                          <a:spcPts val="2000"/>
                        </a:lnSpc>
                        <a:spcBef>
                          <a:spcPts val="0"/>
                        </a:spcBef>
                        <a:spcAft>
                          <a:spcPts val="0"/>
                        </a:spcAft>
                      </a:pPr>
                      <a:r>
                        <a:rPr lang="en-US" sz="2700" b="1" kern="150" dirty="0">
                          <a:effectLst/>
                        </a:rPr>
                        <a:t>6 Seals Opened:</a:t>
                      </a:r>
                      <a:endParaRPr lang="en-US" sz="2700" b="1"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5">
                        <a:lumMod val="50000"/>
                      </a:schemeClr>
                    </a:solidFill>
                  </a:tcPr>
                </a:tc>
                <a:tc>
                  <a:txBody>
                    <a:bodyPr/>
                    <a:lstStyle/>
                    <a:p>
                      <a:pPr marL="0" marR="0" algn="ctr">
                        <a:lnSpc>
                          <a:spcPts val="2000"/>
                        </a:lnSpc>
                        <a:spcBef>
                          <a:spcPts val="0"/>
                        </a:spcBef>
                        <a:spcAft>
                          <a:spcPts val="0"/>
                        </a:spcAft>
                      </a:pPr>
                      <a:r>
                        <a:rPr lang="en-US" sz="2700" b="1" kern="150" dirty="0">
                          <a:effectLst/>
                        </a:rPr>
                        <a:t>Jesus’ Prophesy </a:t>
                      </a:r>
                    </a:p>
                    <a:p>
                      <a:pPr marL="0" marR="0" algn="ctr">
                        <a:lnSpc>
                          <a:spcPts val="2000"/>
                        </a:lnSpc>
                        <a:spcBef>
                          <a:spcPts val="0"/>
                        </a:spcBef>
                        <a:spcAft>
                          <a:spcPts val="0"/>
                        </a:spcAft>
                      </a:pPr>
                      <a:r>
                        <a:rPr lang="en-US" sz="2700" b="1" kern="150" dirty="0">
                          <a:effectLst/>
                        </a:rPr>
                        <a:t> in Matthew 24, Luke 21, Mark 13:</a:t>
                      </a:r>
                      <a:endParaRPr lang="en-US" sz="2700" b="1"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5">
                        <a:lumMod val="50000"/>
                      </a:schemeClr>
                    </a:solidFill>
                  </a:tcPr>
                </a:tc>
              </a:tr>
              <a:tr h="736001">
                <a:tc>
                  <a:txBody>
                    <a:bodyPr/>
                    <a:lstStyle/>
                    <a:p>
                      <a:pPr marL="0" marR="0" algn="ctr">
                        <a:lnSpc>
                          <a:spcPts val="2000"/>
                        </a:lnSpc>
                        <a:spcBef>
                          <a:spcPts val="0"/>
                        </a:spcBef>
                        <a:spcAft>
                          <a:spcPts val="0"/>
                        </a:spcAft>
                      </a:pPr>
                      <a:r>
                        <a:rPr lang="en-US" sz="2700" b="0" kern="150" dirty="0" smtClean="0">
                          <a:effectLst/>
                        </a:rPr>
                        <a:t>White </a:t>
                      </a:r>
                      <a:r>
                        <a:rPr lang="en-US" sz="2700" b="0" kern="150" dirty="0">
                          <a:effectLst/>
                        </a:rPr>
                        <a:t>Horse: </a:t>
                      </a:r>
                      <a:r>
                        <a:rPr lang="en-US" sz="2700" b="0" kern="150" dirty="0" smtClean="0">
                          <a:effectLst/>
                        </a:rPr>
                        <a:t>Christ </a:t>
                      </a:r>
                      <a:r>
                        <a:rPr lang="en-US" sz="2700" b="0" kern="150" dirty="0">
                          <a:effectLst/>
                        </a:rPr>
                        <a:t>is </a:t>
                      </a:r>
                      <a:r>
                        <a:rPr lang="en-US" sz="2700" b="0" kern="150" dirty="0" smtClean="0">
                          <a:effectLst/>
                        </a:rPr>
                        <a:t>crowned</a:t>
                      </a:r>
                      <a:r>
                        <a:rPr lang="en-US" sz="2700" b="0" kern="150" dirty="0">
                          <a:effectLst/>
                        </a:rPr>
                        <a:t> </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smtClean="0">
                          <a:effectLst/>
                        </a:rPr>
                        <a:t>(Matthew </a:t>
                      </a:r>
                      <a:r>
                        <a:rPr lang="en-US" sz="2700" b="0" kern="150" dirty="0">
                          <a:effectLst/>
                        </a:rPr>
                        <a:t>28:19; </a:t>
                      </a:r>
                      <a:r>
                        <a:rPr lang="en-US" sz="2700" b="0" kern="150" dirty="0" smtClean="0">
                          <a:effectLst/>
                        </a:rPr>
                        <a:t>overcome the world)</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736001">
                <a:tc>
                  <a:txBody>
                    <a:bodyPr/>
                    <a:lstStyle/>
                    <a:p>
                      <a:pPr marL="0" marR="0" algn="ctr">
                        <a:lnSpc>
                          <a:spcPts val="2000"/>
                        </a:lnSpc>
                        <a:spcBef>
                          <a:spcPts val="0"/>
                        </a:spcBef>
                        <a:spcAft>
                          <a:spcPts val="0"/>
                        </a:spcAft>
                      </a:pPr>
                      <a:r>
                        <a:rPr lang="en-US" sz="2700" b="0" kern="150" dirty="0" smtClean="0">
                          <a:effectLst/>
                        </a:rPr>
                        <a:t>Red Horse: War</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Matthew 24:6; </a:t>
                      </a:r>
                      <a:r>
                        <a:rPr lang="en-US" sz="2700" b="0" kern="150" dirty="0" smtClean="0">
                          <a:effectLst/>
                        </a:rPr>
                        <a:t>war </a:t>
                      </a:r>
                      <a:r>
                        <a:rPr lang="en-US" sz="2700" b="0" kern="150" dirty="0">
                          <a:effectLst/>
                        </a:rPr>
                        <a:t>and rumor of </a:t>
                      </a:r>
                      <a:r>
                        <a:rPr lang="en-US" sz="2700" b="0" kern="150" dirty="0" smtClean="0">
                          <a:effectLst/>
                        </a:rPr>
                        <a:t>war</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736001">
                <a:tc>
                  <a:txBody>
                    <a:bodyPr/>
                    <a:lstStyle/>
                    <a:p>
                      <a:pPr marL="0" marR="0" algn="ctr">
                        <a:lnSpc>
                          <a:spcPts val="2000"/>
                        </a:lnSpc>
                        <a:spcBef>
                          <a:spcPts val="0"/>
                        </a:spcBef>
                        <a:spcAft>
                          <a:spcPts val="0"/>
                        </a:spcAft>
                      </a:pPr>
                      <a:r>
                        <a:rPr lang="en-US" sz="2700" b="0" kern="150" dirty="0" smtClean="0">
                          <a:effectLst/>
                        </a:rPr>
                        <a:t>Black Horse: Famine</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Matthew 24:7; There will be famines </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736001">
                <a:tc>
                  <a:txBody>
                    <a:bodyPr/>
                    <a:lstStyle/>
                    <a:p>
                      <a:pPr marL="0" marR="0" algn="ctr">
                        <a:lnSpc>
                          <a:spcPts val="2000"/>
                        </a:lnSpc>
                        <a:spcBef>
                          <a:spcPts val="0"/>
                        </a:spcBef>
                        <a:spcAft>
                          <a:spcPts val="0"/>
                        </a:spcAft>
                      </a:pPr>
                      <a:r>
                        <a:rPr lang="en-US" sz="2700" b="0" kern="150" dirty="0" smtClean="0">
                          <a:effectLst/>
                        </a:rPr>
                        <a:t>Pale Horse: Death/Famine/Pestilence</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Luke 21:11; There will be plagues and famine </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736001">
                <a:tc>
                  <a:txBody>
                    <a:bodyPr/>
                    <a:lstStyle/>
                    <a:p>
                      <a:pPr marL="0" marR="0" algn="ctr">
                        <a:lnSpc>
                          <a:spcPts val="2000"/>
                        </a:lnSpc>
                        <a:spcBef>
                          <a:spcPts val="0"/>
                        </a:spcBef>
                        <a:spcAft>
                          <a:spcPts val="0"/>
                        </a:spcAft>
                      </a:pPr>
                      <a:r>
                        <a:rPr lang="en-US" sz="2700" b="0" kern="150" dirty="0" smtClean="0">
                          <a:effectLst/>
                        </a:rPr>
                        <a:t>Martyrs </a:t>
                      </a:r>
                      <a:r>
                        <a:rPr lang="en-US" sz="2700" b="0" kern="150" dirty="0">
                          <a:effectLst/>
                        </a:rPr>
                        <a:t>of the Cause of </a:t>
                      </a:r>
                      <a:r>
                        <a:rPr lang="en-US" sz="2700" b="0" kern="150" dirty="0" smtClean="0">
                          <a:effectLst/>
                        </a:rPr>
                        <a:t>Christ</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Luke 21:12-16; </a:t>
                      </a:r>
                      <a:r>
                        <a:rPr lang="en-US" sz="2700" b="0" kern="150" dirty="0" smtClean="0">
                          <a:effectLst/>
                        </a:rPr>
                        <a:t>persecution and death</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736001">
                <a:tc>
                  <a:txBody>
                    <a:bodyPr/>
                    <a:lstStyle/>
                    <a:p>
                      <a:pPr marL="0" marR="0" algn="ctr">
                        <a:lnSpc>
                          <a:spcPts val="2000"/>
                        </a:lnSpc>
                        <a:spcBef>
                          <a:spcPts val="0"/>
                        </a:spcBef>
                        <a:spcAft>
                          <a:spcPts val="0"/>
                        </a:spcAft>
                      </a:pPr>
                      <a:r>
                        <a:rPr lang="en-US" sz="2700" b="0" kern="150" dirty="0">
                          <a:effectLst/>
                        </a:rPr>
                        <a:t>Earthquake, darkened </a:t>
                      </a:r>
                      <a:r>
                        <a:rPr lang="en-US" sz="2700" b="0" kern="150" dirty="0" smtClean="0">
                          <a:effectLst/>
                        </a:rPr>
                        <a:t>sun</a:t>
                      </a:r>
                      <a:r>
                        <a:rPr lang="en-US" sz="2700" b="0" kern="150" dirty="0">
                          <a:effectLst/>
                        </a:rPr>
                        <a:t>, falling </a:t>
                      </a:r>
                      <a:r>
                        <a:rPr lang="en-US" sz="2700" b="0" kern="150" dirty="0" smtClean="0">
                          <a:effectLst/>
                        </a:rPr>
                        <a:t>stars    </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Luke 21:25-26; </a:t>
                      </a:r>
                      <a:r>
                        <a:rPr lang="en-US" sz="2700" b="0" kern="150" dirty="0" smtClean="0">
                          <a:effectLst/>
                        </a:rPr>
                        <a:t>signs </a:t>
                      </a:r>
                      <a:r>
                        <a:rPr lang="en-US" sz="2700" b="0" kern="150" dirty="0">
                          <a:effectLst/>
                        </a:rPr>
                        <a:t>from </a:t>
                      </a:r>
                      <a:r>
                        <a:rPr lang="en-US" sz="2700" b="0" kern="150" dirty="0" smtClean="0">
                          <a:effectLst/>
                        </a:rPr>
                        <a:t>heaven,</a:t>
                      </a:r>
                      <a:r>
                        <a:rPr lang="en-US" sz="2700" b="0" kern="150" baseline="0" dirty="0" smtClean="0">
                          <a:effectLst/>
                        </a:rPr>
                        <a:t> </a:t>
                      </a:r>
                      <a:r>
                        <a:rPr lang="en-US" sz="2700" b="0" kern="150" dirty="0" smtClean="0">
                          <a:effectLst/>
                        </a:rPr>
                        <a:t>signs </a:t>
                      </a:r>
                      <a:r>
                        <a:rPr lang="en-US" sz="2700" b="0" kern="150" dirty="0">
                          <a:effectLst/>
                        </a:rPr>
                        <a:t>in the sun, moon and stars, the powers of </a:t>
                      </a:r>
                      <a:r>
                        <a:rPr lang="en-US" sz="2700" b="0" kern="150" dirty="0" smtClean="0">
                          <a:effectLst/>
                        </a:rPr>
                        <a:t>heaven</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1065593">
                <a:tc>
                  <a:txBody>
                    <a:bodyPr/>
                    <a:lstStyle/>
                    <a:p>
                      <a:pPr marL="0" marR="0" algn="ctr">
                        <a:lnSpc>
                          <a:spcPts val="2000"/>
                        </a:lnSpc>
                        <a:spcBef>
                          <a:spcPts val="0"/>
                        </a:spcBef>
                        <a:spcAft>
                          <a:spcPts val="0"/>
                        </a:spcAft>
                      </a:pPr>
                      <a:r>
                        <a:rPr lang="en-US" sz="2700" b="0" kern="150" dirty="0">
                          <a:effectLst/>
                        </a:rPr>
                        <a:t>The men of the world </a:t>
                      </a:r>
                      <a:r>
                        <a:rPr lang="en-US" sz="2700" b="0" kern="150" dirty="0" smtClean="0">
                          <a:effectLst/>
                        </a:rPr>
                        <a:t>calling the </a:t>
                      </a:r>
                      <a:r>
                        <a:rPr lang="en-US" sz="2700" b="0" kern="150" dirty="0">
                          <a:effectLst/>
                        </a:rPr>
                        <a:t>mountains and rocks to fall on </a:t>
                      </a:r>
                      <a:r>
                        <a:rPr lang="en-US" sz="2700" b="0" kern="150" dirty="0" smtClean="0">
                          <a:effectLst/>
                        </a:rPr>
                        <a:t>them</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Luke </a:t>
                      </a:r>
                      <a:r>
                        <a:rPr lang="en-US" sz="2700" b="0" kern="150" dirty="0" smtClean="0">
                          <a:effectLst/>
                        </a:rPr>
                        <a:t>23:30 </a:t>
                      </a:r>
                      <a:r>
                        <a:rPr lang="en-US" sz="2700" b="0" kern="150" dirty="0">
                          <a:effectLst/>
                        </a:rPr>
                        <a:t>Some will call the rocks to fall on them </a:t>
                      </a:r>
                      <a:r>
                        <a:rPr lang="en-US" sz="2700" b="0" kern="150" dirty="0" smtClean="0">
                          <a:effectLst/>
                        </a:rPr>
                        <a:t>(on </a:t>
                      </a:r>
                      <a:r>
                        <a:rPr lang="en-US" sz="2700" b="0" kern="150" dirty="0">
                          <a:effectLst/>
                        </a:rPr>
                        <a:t>the road to the </a:t>
                      </a:r>
                      <a:r>
                        <a:rPr lang="en-US" sz="2700" b="0" kern="150" dirty="0" smtClean="0">
                          <a:effectLst/>
                        </a:rPr>
                        <a:t>cross)</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r h="736001">
                <a:tc>
                  <a:txBody>
                    <a:bodyPr/>
                    <a:lstStyle/>
                    <a:p>
                      <a:pPr marL="0" marR="0" algn="ctr">
                        <a:lnSpc>
                          <a:spcPts val="2000"/>
                        </a:lnSpc>
                        <a:spcBef>
                          <a:spcPts val="0"/>
                        </a:spcBef>
                        <a:spcAft>
                          <a:spcPts val="0"/>
                        </a:spcAft>
                      </a:pPr>
                      <a:r>
                        <a:rPr lang="en-US" sz="2700" b="0" kern="150" dirty="0">
                          <a:effectLst/>
                        </a:rPr>
                        <a:t>A fig tree </a:t>
                      </a:r>
                      <a:r>
                        <a:rPr lang="en-US" sz="2700" b="0" kern="150" dirty="0" smtClean="0">
                          <a:effectLst/>
                        </a:rPr>
                        <a:t>example</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solidFill>
                      <a:schemeClr val="accent1">
                        <a:lumMod val="75000"/>
                      </a:schemeClr>
                    </a:solidFill>
                  </a:tcPr>
                </a:tc>
                <a:tc>
                  <a:txBody>
                    <a:bodyPr/>
                    <a:lstStyle/>
                    <a:p>
                      <a:pPr marL="0" marR="0" algn="ctr">
                        <a:lnSpc>
                          <a:spcPts val="2000"/>
                        </a:lnSpc>
                        <a:spcBef>
                          <a:spcPts val="0"/>
                        </a:spcBef>
                        <a:spcAft>
                          <a:spcPts val="0"/>
                        </a:spcAft>
                      </a:pPr>
                      <a:r>
                        <a:rPr lang="en-US" sz="2700" b="0" kern="150" dirty="0">
                          <a:effectLst/>
                        </a:rPr>
                        <a:t>Mark 13:28 </a:t>
                      </a:r>
                      <a:r>
                        <a:rPr lang="en-US" sz="2700" b="0" kern="150" dirty="0" smtClean="0">
                          <a:effectLst/>
                        </a:rPr>
                        <a:t>a fig </a:t>
                      </a:r>
                      <a:r>
                        <a:rPr lang="en-US" sz="2700" b="0" kern="150" dirty="0">
                          <a:effectLst/>
                        </a:rPr>
                        <a:t>tree </a:t>
                      </a:r>
                      <a:r>
                        <a:rPr lang="en-US" sz="2700" b="0" kern="150" dirty="0" smtClean="0">
                          <a:effectLst/>
                        </a:rPr>
                        <a:t>example</a:t>
                      </a:r>
                      <a:endParaRPr lang="en-US" sz="2700" b="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553" marR="21553" marT="21553" marB="21553" anchor="ctr"/>
                </a:tc>
              </a:tr>
            </a:tbl>
          </a:graphicData>
        </a:graphic>
      </p:graphicFrame>
    </p:spTree>
    <p:extLst>
      <p:ext uri="{BB962C8B-B14F-4D97-AF65-F5344CB8AC3E}">
        <p14:creationId xmlns:p14="http://schemas.microsoft.com/office/powerpoint/2010/main" val="302603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684000" cy="5257800"/>
          </a:xfrm>
        </p:spPr>
        <p:txBody>
          <a:bodyPr>
            <a:noAutofit/>
          </a:bodyPr>
          <a:lstStyle/>
          <a:p>
            <a:pPr marL="0" indent="0" algn="just">
              <a:buNone/>
            </a:pPr>
            <a:r>
              <a:rPr lang="en-US" sz="4800" dirty="0"/>
              <a:t>Matthew 24:31 "</a:t>
            </a:r>
            <a:r>
              <a:rPr lang="en-US" sz="4800" i="1" dirty="0"/>
              <a:t>And He will send His angels with a great sound of a trumpet, and they will gather together His elect from the four winds, from one end of heaven to the other</a:t>
            </a:r>
            <a:r>
              <a:rPr lang="en-US" sz="4800" dirty="0"/>
              <a:t>.”</a:t>
            </a:r>
          </a:p>
          <a:p>
            <a:pPr marL="0" indent="0" algn="just">
              <a:buNone/>
            </a:pP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God Deliver’s His People (7)</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93977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684000" cy="5257800"/>
          </a:xfrm>
        </p:spPr>
        <p:txBody>
          <a:bodyPr>
            <a:noAutofit/>
          </a:bodyPr>
          <a:lstStyle/>
          <a:p>
            <a:pPr marL="0" indent="0" algn="just">
              <a:buNone/>
            </a:pPr>
            <a:r>
              <a:rPr lang="en-US" sz="4800" dirty="0"/>
              <a:t>Zechariah 14:5-6 </a:t>
            </a:r>
            <a:r>
              <a:rPr lang="en-US" sz="4800" i="1" dirty="0"/>
              <a:t>Then you shall flee through My mountain valley, For the mountain valley shall reach to Azal. Yes, you shall flee As you fled from the earthquake In the days of </a:t>
            </a:r>
            <a:r>
              <a:rPr lang="en-US" sz="4800" i="1" dirty="0" err="1"/>
              <a:t>Uzziah</a:t>
            </a:r>
            <a:r>
              <a:rPr lang="en-US" sz="4800" i="1" dirty="0"/>
              <a:t> king of Judah. Thus the LORD my God will come, And all the saints with You</a:t>
            </a:r>
            <a:r>
              <a:rPr lang="en-US" sz="4800" i="1" dirty="0"/>
              <a:t>. It </a:t>
            </a:r>
            <a:r>
              <a:rPr lang="en-US" sz="4800" i="1" dirty="0"/>
              <a:t>shall come to pass in that day That there will be no light; The lights will diminish</a:t>
            </a:r>
            <a:r>
              <a:rPr lang="en-US" sz="4800" dirty="0"/>
              <a:t>.</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God Deliver’s His People (7)</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86321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684000" cy="5257800"/>
          </a:xfrm>
        </p:spPr>
        <p:txBody>
          <a:bodyPr>
            <a:noAutofit/>
          </a:bodyPr>
          <a:lstStyle/>
          <a:p>
            <a:pPr marL="0" indent="0" algn="just">
              <a:buNone/>
            </a:pPr>
            <a:r>
              <a:rPr lang="en-US" sz="4800" dirty="0"/>
              <a:t>Total deliverance of God’s people</a:t>
            </a:r>
          </a:p>
          <a:p>
            <a:pPr marL="0" indent="0" algn="just">
              <a:buNone/>
            </a:pPr>
            <a:r>
              <a:rPr lang="en-US" sz="4800" dirty="0"/>
              <a:t>	12x12x1000 = 144,000</a:t>
            </a:r>
          </a:p>
          <a:p>
            <a:pPr marL="0" indent="0" algn="just">
              <a:buNone/>
            </a:pPr>
            <a:r>
              <a:rPr lang="en-US" sz="4800" dirty="0"/>
              <a:t>	Escaping the “Tribulation” </a:t>
            </a:r>
          </a:p>
          <a:p>
            <a:pPr marL="0" indent="0" algn="just">
              <a:buNone/>
            </a:pPr>
            <a:endParaRPr lang="en-US" sz="1600" dirty="0"/>
          </a:p>
          <a:p>
            <a:pPr marL="0" indent="0" algn="just">
              <a:buNone/>
            </a:pPr>
            <a:r>
              <a:rPr lang="en-US" sz="4800" dirty="0"/>
              <a:t>Spiritual Jerusalem (Zechariah 13-14)</a:t>
            </a:r>
          </a:p>
          <a:p>
            <a:pPr marL="0" indent="0" algn="just">
              <a:buNone/>
            </a:pPr>
            <a:endParaRPr lang="en-US" sz="1600" dirty="0"/>
          </a:p>
          <a:p>
            <a:pPr marL="0" indent="0" algn="just">
              <a:buNone/>
            </a:pPr>
            <a:r>
              <a:rPr lang="en-US" sz="4800" dirty="0"/>
              <a:t>Delivered by Angels = by the Word</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God Deliver’s His People (7)</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01064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684000" cy="5257800"/>
          </a:xfrm>
        </p:spPr>
        <p:txBody>
          <a:bodyPr>
            <a:noAutofit/>
          </a:bodyPr>
          <a:lstStyle/>
          <a:p>
            <a:pPr marL="0" indent="0" algn="just">
              <a:buNone/>
            </a:pPr>
            <a:r>
              <a:rPr lang="en-US" sz="4800" i="1" dirty="0"/>
              <a:t>But the people of the church in Jerusalem had been commanded by a revelation, vouchsafed to approved men there before the war, to leave the city and to dwell in a certain town of </a:t>
            </a:r>
            <a:r>
              <a:rPr lang="en-US" sz="4800" i="1" dirty="0" err="1"/>
              <a:t>Perea</a:t>
            </a:r>
            <a:r>
              <a:rPr lang="en-US" sz="4800" i="1" dirty="0"/>
              <a:t> called Pella</a:t>
            </a:r>
            <a:r>
              <a:rPr lang="en-US" sz="4800" i="1" dirty="0"/>
              <a:t>.</a:t>
            </a:r>
          </a:p>
          <a:p>
            <a:pPr marL="0" indent="0" algn="just">
              <a:buNone/>
            </a:pPr>
            <a:endParaRPr lang="en-US" sz="4800" dirty="0"/>
          </a:p>
          <a:p>
            <a:pPr marL="0" indent="0">
              <a:buNone/>
            </a:pPr>
            <a:r>
              <a:rPr lang="en-US" sz="4800" dirty="0"/>
              <a:t> Eusebius </a:t>
            </a:r>
            <a:r>
              <a:rPr lang="en-US" sz="4800" dirty="0" err="1"/>
              <a:t>Pamphili</a:t>
            </a:r>
            <a:r>
              <a:rPr lang="en-US" sz="4800" dirty="0"/>
              <a:t>, </a:t>
            </a:r>
            <a:r>
              <a:rPr lang="en-US" sz="4800" i="1" dirty="0"/>
              <a:t>History of the Church </a:t>
            </a:r>
            <a:r>
              <a:rPr lang="en-US" sz="4800" dirty="0"/>
              <a:t>(5.3)</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God Deliver’s His People (7)</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70198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582400" cy="5257800"/>
          </a:xfrm>
        </p:spPr>
        <p:txBody>
          <a:bodyPr>
            <a:noAutofit/>
          </a:bodyPr>
          <a:lstStyle/>
          <a:p>
            <a:pPr marL="0" indent="0" algn="just">
              <a:buNone/>
            </a:pPr>
            <a:r>
              <a:rPr lang="en-US" sz="4800" dirty="0"/>
              <a:t>The Destruction of Jerusalem and the Temple</a:t>
            </a:r>
          </a:p>
          <a:p>
            <a:pPr marL="0" indent="0" algn="just">
              <a:buNone/>
            </a:pPr>
            <a:endParaRPr lang="en-US" sz="4800" dirty="0"/>
          </a:p>
          <a:p>
            <a:pPr marL="0" indent="0" algn="just">
              <a:buNone/>
            </a:pPr>
            <a:r>
              <a:rPr lang="en-US" sz="4800" dirty="0"/>
              <a:t>Matthew </a:t>
            </a:r>
            <a:r>
              <a:rPr lang="en-US" sz="4800" dirty="0"/>
              <a:t>24:29 </a:t>
            </a:r>
            <a:r>
              <a:rPr lang="en-US" sz="4800" i="1" dirty="0"/>
              <a:t>"Immediately after the tribulation of those days the sun will be darkened, and the moon will not give its light; the stars will fall from heaven, and the powers of the heavens will be shaken</a:t>
            </a:r>
            <a:r>
              <a:rPr lang="en-US" sz="4800" i="1" dirty="0"/>
              <a:t>.”</a:t>
            </a:r>
            <a:endParaRPr lang="en-US" sz="4800" dirty="0"/>
          </a:p>
          <a:p>
            <a:pPr marL="0" indent="0" algn="just">
              <a:buNone/>
            </a:pP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Seven Trumpets (8-9)</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8578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582400" cy="5257800"/>
          </a:xfrm>
        </p:spPr>
        <p:txBody>
          <a:bodyPr>
            <a:noAutofit/>
          </a:bodyPr>
          <a:lstStyle/>
          <a:p>
            <a:pPr marL="0" indent="0" algn="just">
              <a:buNone/>
            </a:pPr>
            <a:r>
              <a:rPr lang="en-US" sz="4800" dirty="0"/>
              <a:t>The Destruction of Jerusalem and the Temple</a:t>
            </a:r>
          </a:p>
          <a:p>
            <a:pPr marL="0" indent="0" algn="just">
              <a:buNone/>
            </a:pPr>
            <a:endParaRPr lang="en-US" sz="1600" dirty="0"/>
          </a:p>
          <a:p>
            <a:pPr marL="0" indent="0" algn="just">
              <a:buNone/>
            </a:pPr>
            <a:r>
              <a:rPr lang="en-US" sz="4800" dirty="0"/>
              <a:t>Image of Jerusalem compared to Egypt</a:t>
            </a:r>
          </a:p>
          <a:p>
            <a:pPr marL="0" indent="0" algn="just">
              <a:buNone/>
            </a:pPr>
            <a:endParaRPr lang="en-US" sz="1600" dirty="0"/>
          </a:p>
          <a:p>
            <a:pPr marL="0" indent="0" algn="just">
              <a:buNone/>
            </a:pPr>
            <a:r>
              <a:rPr lang="en-US" sz="4800" dirty="0"/>
              <a:t>Revelation </a:t>
            </a:r>
            <a:r>
              <a:rPr lang="en-US" sz="4800" dirty="0"/>
              <a:t>11:8 </a:t>
            </a:r>
            <a:r>
              <a:rPr lang="en-US" sz="4800" i="1" dirty="0"/>
              <a:t>And their dead bodies will lie in the street of the great city which spiritually is called Sodom and Egypt, where also our Lord was crucified</a:t>
            </a:r>
            <a:r>
              <a:rPr lang="en-US" sz="4800" dirty="0"/>
              <a:t>.</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Seven Trumpets (8-9)</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996155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nvPr>
        </p:nvGraphicFramePr>
        <p:xfrm>
          <a:off x="101601" y="3"/>
          <a:ext cx="11988799" cy="6639557"/>
        </p:xfrm>
        <a:graphic>
          <a:graphicData uri="http://schemas.openxmlformats.org/drawingml/2006/table">
            <a:tbl>
              <a:tblPr firstRow="1" firstCol="1" bandRow="1">
                <a:tableStyleId>{5C22544A-7EE6-4342-B048-85BDC9FD1C3A}</a:tableStyleId>
              </a:tblPr>
              <a:tblGrid>
                <a:gridCol w="6229925"/>
                <a:gridCol w="5758873"/>
              </a:tblGrid>
              <a:tr h="787397">
                <a:tc>
                  <a:txBody>
                    <a:bodyPr/>
                    <a:lstStyle/>
                    <a:p>
                      <a:pPr marL="0" marR="0" algn="ctr">
                        <a:lnSpc>
                          <a:spcPts val="2000"/>
                        </a:lnSpc>
                        <a:spcBef>
                          <a:spcPts val="0"/>
                        </a:spcBef>
                        <a:spcAft>
                          <a:spcPts val="0"/>
                        </a:spcAft>
                      </a:pPr>
                      <a:r>
                        <a:rPr lang="en-US" sz="2700" kern="150" dirty="0">
                          <a:effectLst/>
                        </a:rPr>
                        <a:t>6 Trumpets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5">
                        <a:lumMod val="50000"/>
                      </a:schemeClr>
                    </a:solidFill>
                  </a:tcPr>
                </a:tc>
                <a:tc>
                  <a:txBody>
                    <a:bodyPr/>
                    <a:lstStyle/>
                    <a:p>
                      <a:pPr marL="0" marR="0" algn="ctr">
                        <a:lnSpc>
                          <a:spcPts val="2000"/>
                        </a:lnSpc>
                        <a:spcBef>
                          <a:spcPts val="0"/>
                        </a:spcBef>
                        <a:spcAft>
                          <a:spcPts val="0"/>
                        </a:spcAft>
                      </a:pPr>
                      <a:r>
                        <a:rPr lang="en-US" sz="2700" kern="150" dirty="0">
                          <a:effectLst/>
                        </a:rPr>
                        <a:t>Plagues of Egypt</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5">
                        <a:lumMod val="50000"/>
                      </a:schemeClr>
                    </a:solidFill>
                  </a:tcPr>
                </a:tc>
              </a:tr>
              <a:tr h="975360">
                <a:tc>
                  <a:txBody>
                    <a:bodyPr/>
                    <a:lstStyle/>
                    <a:p>
                      <a:pPr marL="0" marR="0" algn="ctr">
                        <a:lnSpc>
                          <a:spcPts val="2000"/>
                        </a:lnSpc>
                        <a:spcBef>
                          <a:spcPts val="0"/>
                        </a:spcBef>
                        <a:spcAft>
                          <a:spcPts val="0"/>
                        </a:spcAft>
                      </a:pPr>
                      <a:r>
                        <a:rPr lang="en-US" sz="2700" kern="150" dirty="0">
                          <a:effectLst/>
                        </a:rPr>
                        <a:t>First Trumpet:</a:t>
                      </a:r>
                    </a:p>
                    <a:p>
                      <a:pPr marL="0" marR="0" algn="ctr">
                        <a:lnSpc>
                          <a:spcPts val="2000"/>
                        </a:lnSpc>
                        <a:spcBef>
                          <a:spcPts val="0"/>
                        </a:spcBef>
                        <a:spcAft>
                          <a:spcPts val="0"/>
                        </a:spcAft>
                      </a:pPr>
                      <a:r>
                        <a:rPr lang="en-US" sz="2700" kern="150" dirty="0">
                          <a:effectLst/>
                        </a:rPr>
                        <a:t>Hail and </a:t>
                      </a:r>
                      <a:r>
                        <a:rPr lang="en-US" sz="2700" kern="150" dirty="0" smtClean="0">
                          <a:effectLst/>
                        </a:rPr>
                        <a:t>Fire</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1">
                        <a:lumMod val="75000"/>
                      </a:schemeClr>
                    </a:solidFill>
                  </a:tcPr>
                </a:tc>
                <a:tc>
                  <a:txBody>
                    <a:bodyPr/>
                    <a:lstStyle/>
                    <a:p>
                      <a:pPr marL="0" marR="0" algn="ctr">
                        <a:lnSpc>
                          <a:spcPts val="2000"/>
                        </a:lnSpc>
                        <a:spcBef>
                          <a:spcPts val="0"/>
                        </a:spcBef>
                        <a:spcAft>
                          <a:spcPts val="0"/>
                        </a:spcAft>
                      </a:pPr>
                      <a:r>
                        <a:rPr lang="en-US" sz="2700" kern="150" dirty="0">
                          <a:effectLst/>
                        </a:rPr>
                        <a:t>Plague of Hail and Fire from the Sky</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tc>
              </a:tr>
              <a:tr h="975360">
                <a:tc>
                  <a:txBody>
                    <a:bodyPr/>
                    <a:lstStyle/>
                    <a:p>
                      <a:pPr marL="0" marR="0" algn="ctr">
                        <a:lnSpc>
                          <a:spcPts val="2000"/>
                        </a:lnSpc>
                        <a:spcBef>
                          <a:spcPts val="0"/>
                        </a:spcBef>
                        <a:spcAft>
                          <a:spcPts val="0"/>
                        </a:spcAft>
                      </a:pPr>
                      <a:r>
                        <a:rPr lang="en-US" sz="2700" kern="150" dirty="0">
                          <a:effectLst/>
                        </a:rPr>
                        <a:t>Second Trumpet:</a:t>
                      </a:r>
                    </a:p>
                    <a:p>
                      <a:pPr marL="0" marR="0" algn="ctr">
                        <a:lnSpc>
                          <a:spcPts val="2000"/>
                        </a:lnSpc>
                        <a:spcBef>
                          <a:spcPts val="0"/>
                        </a:spcBef>
                        <a:spcAft>
                          <a:spcPts val="0"/>
                        </a:spcAft>
                      </a:pPr>
                      <a:r>
                        <a:rPr lang="en-US" sz="2700" kern="150" dirty="0" smtClean="0">
                          <a:effectLst/>
                        </a:rPr>
                        <a:t>A </a:t>
                      </a:r>
                      <a:r>
                        <a:rPr lang="en-US" sz="2700" kern="150" dirty="0">
                          <a:effectLst/>
                        </a:rPr>
                        <a:t>third of the sea becomes </a:t>
                      </a:r>
                      <a:r>
                        <a:rPr lang="en-US" sz="2700" kern="150" dirty="0" smtClean="0">
                          <a:effectLst/>
                        </a:rPr>
                        <a:t>blood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1">
                        <a:lumMod val="75000"/>
                      </a:schemeClr>
                    </a:solidFill>
                  </a:tcPr>
                </a:tc>
                <a:tc>
                  <a:txBody>
                    <a:bodyPr/>
                    <a:lstStyle/>
                    <a:p>
                      <a:pPr marL="0" marR="0" algn="ctr">
                        <a:lnSpc>
                          <a:spcPts val="2000"/>
                        </a:lnSpc>
                        <a:spcBef>
                          <a:spcPts val="0"/>
                        </a:spcBef>
                        <a:spcAft>
                          <a:spcPts val="0"/>
                        </a:spcAft>
                      </a:pPr>
                      <a:r>
                        <a:rPr lang="en-US" sz="2700" kern="150" dirty="0">
                          <a:effectLst/>
                        </a:rPr>
                        <a:t>Plague of Blood in the </a:t>
                      </a:r>
                      <a:r>
                        <a:rPr lang="en-US" sz="2700" kern="150" dirty="0" smtClean="0">
                          <a:effectLst/>
                        </a:rPr>
                        <a:t>Water</a:t>
                      </a:r>
                      <a:r>
                        <a:rPr lang="en-US" sz="2700" kern="150" dirty="0">
                          <a:effectLst/>
                        </a:rPr>
                        <a:t> </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tc>
              </a:tr>
              <a:tr h="975360">
                <a:tc>
                  <a:txBody>
                    <a:bodyPr/>
                    <a:lstStyle/>
                    <a:p>
                      <a:pPr marL="0" marR="0" algn="ctr">
                        <a:lnSpc>
                          <a:spcPts val="2000"/>
                        </a:lnSpc>
                        <a:spcBef>
                          <a:spcPts val="0"/>
                        </a:spcBef>
                        <a:spcAft>
                          <a:spcPts val="0"/>
                        </a:spcAft>
                      </a:pPr>
                      <a:r>
                        <a:rPr lang="en-US" sz="2700" kern="150" dirty="0">
                          <a:effectLst/>
                        </a:rPr>
                        <a:t>Third Trumpet: A great star (Wormwood) </a:t>
                      </a:r>
                      <a:r>
                        <a:rPr lang="en-US" sz="2700" kern="150" dirty="0" smtClean="0">
                          <a:effectLst/>
                        </a:rPr>
                        <a:t>poisoned </a:t>
                      </a:r>
                      <a:r>
                        <a:rPr lang="en-US" sz="2700" kern="150" dirty="0">
                          <a:effectLst/>
                        </a:rPr>
                        <a:t>1/3 of the </a:t>
                      </a:r>
                      <a:r>
                        <a:rPr lang="en-US" sz="2700" kern="150" dirty="0" smtClean="0">
                          <a:effectLst/>
                        </a:rPr>
                        <a:t>water</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1">
                        <a:lumMod val="75000"/>
                      </a:schemeClr>
                    </a:solidFill>
                  </a:tcPr>
                </a:tc>
                <a:tc>
                  <a:txBody>
                    <a:bodyPr/>
                    <a:lstStyle/>
                    <a:p>
                      <a:pPr marL="0" marR="0" algn="ctr">
                        <a:lnSpc>
                          <a:spcPts val="2000"/>
                        </a:lnSpc>
                        <a:spcBef>
                          <a:spcPts val="0"/>
                        </a:spcBef>
                        <a:spcAft>
                          <a:spcPts val="0"/>
                        </a:spcAft>
                      </a:pPr>
                      <a:r>
                        <a:rPr lang="en-US" sz="2700" kern="150" dirty="0">
                          <a:effectLst/>
                        </a:rPr>
                        <a:t>Plague of Blood in the </a:t>
                      </a:r>
                      <a:r>
                        <a:rPr lang="en-US" sz="2700" kern="150" dirty="0" smtClean="0">
                          <a:effectLst/>
                        </a:rPr>
                        <a:t>Water</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tc>
              </a:tr>
              <a:tr h="975360">
                <a:tc>
                  <a:txBody>
                    <a:bodyPr/>
                    <a:lstStyle/>
                    <a:p>
                      <a:pPr marL="0" marR="0" algn="ctr">
                        <a:lnSpc>
                          <a:spcPts val="2000"/>
                        </a:lnSpc>
                        <a:spcBef>
                          <a:spcPts val="0"/>
                        </a:spcBef>
                        <a:spcAft>
                          <a:spcPts val="0"/>
                        </a:spcAft>
                      </a:pPr>
                      <a:r>
                        <a:rPr lang="en-US" sz="2700" kern="150" dirty="0">
                          <a:effectLst/>
                        </a:rPr>
                        <a:t>Fourth Trumpet:</a:t>
                      </a:r>
                    </a:p>
                    <a:p>
                      <a:pPr marL="0" marR="0" algn="ctr">
                        <a:lnSpc>
                          <a:spcPts val="2000"/>
                        </a:lnSpc>
                        <a:spcBef>
                          <a:spcPts val="0"/>
                        </a:spcBef>
                        <a:spcAft>
                          <a:spcPts val="0"/>
                        </a:spcAft>
                      </a:pPr>
                      <a:r>
                        <a:rPr lang="en-US" sz="2700" kern="150" dirty="0">
                          <a:effectLst/>
                        </a:rPr>
                        <a:t>Sun, moon and stars </a:t>
                      </a:r>
                      <a:r>
                        <a:rPr lang="en-US" sz="2700" kern="150" dirty="0" smtClean="0">
                          <a:effectLst/>
                        </a:rPr>
                        <a:t>darkened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1">
                        <a:lumMod val="75000"/>
                      </a:schemeClr>
                    </a:solidFill>
                  </a:tcPr>
                </a:tc>
                <a:tc>
                  <a:txBody>
                    <a:bodyPr/>
                    <a:lstStyle/>
                    <a:p>
                      <a:pPr marL="0" marR="0" algn="ctr">
                        <a:lnSpc>
                          <a:spcPts val="2000"/>
                        </a:lnSpc>
                        <a:spcBef>
                          <a:spcPts val="0"/>
                        </a:spcBef>
                        <a:spcAft>
                          <a:spcPts val="0"/>
                        </a:spcAft>
                      </a:pPr>
                      <a:r>
                        <a:rPr lang="en-US" sz="2700" kern="150" dirty="0">
                          <a:effectLst/>
                        </a:rPr>
                        <a:t>Plague of Darkness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tc>
              </a:tr>
              <a:tr h="975360">
                <a:tc>
                  <a:txBody>
                    <a:bodyPr/>
                    <a:lstStyle/>
                    <a:p>
                      <a:pPr marL="0" marR="0" algn="ctr">
                        <a:lnSpc>
                          <a:spcPts val="2000"/>
                        </a:lnSpc>
                        <a:spcBef>
                          <a:spcPts val="0"/>
                        </a:spcBef>
                        <a:spcAft>
                          <a:spcPts val="0"/>
                        </a:spcAft>
                      </a:pPr>
                      <a:r>
                        <a:rPr lang="en-US" sz="2700" kern="150" dirty="0">
                          <a:effectLst/>
                        </a:rPr>
                        <a:t>Fifth Trumpet (woe):</a:t>
                      </a:r>
                    </a:p>
                    <a:p>
                      <a:pPr marL="0" marR="0" algn="ctr">
                        <a:lnSpc>
                          <a:spcPts val="2000"/>
                        </a:lnSpc>
                        <a:spcBef>
                          <a:spcPts val="0"/>
                        </a:spcBef>
                        <a:spcAft>
                          <a:spcPts val="0"/>
                        </a:spcAft>
                      </a:pPr>
                      <a:r>
                        <a:rPr lang="en-US" sz="2700" kern="150" dirty="0" smtClean="0">
                          <a:effectLst/>
                        </a:rPr>
                        <a:t>The abyss </a:t>
                      </a:r>
                      <a:r>
                        <a:rPr lang="en-US" sz="2700" kern="150" dirty="0">
                          <a:effectLst/>
                        </a:rPr>
                        <a:t>is </a:t>
                      </a:r>
                      <a:r>
                        <a:rPr lang="en-US" sz="2700" kern="150" dirty="0" smtClean="0">
                          <a:effectLst/>
                        </a:rPr>
                        <a:t>opened </a:t>
                      </a:r>
                      <a:r>
                        <a:rPr lang="en-US" sz="2700" kern="150" dirty="0">
                          <a:effectLst/>
                        </a:rPr>
                        <a:t>and locusts </a:t>
                      </a:r>
                      <a:r>
                        <a:rPr lang="en-US" sz="2700" kern="150" dirty="0" smtClean="0">
                          <a:effectLst/>
                        </a:rPr>
                        <a:t>come out</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1">
                        <a:lumMod val="75000"/>
                      </a:schemeClr>
                    </a:solidFill>
                  </a:tcPr>
                </a:tc>
                <a:tc>
                  <a:txBody>
                    <a:bodyPr/>
                    <a:lstStyle/>
                    <a:p>
                      <a:pPr marL="0" marR="0" algn="ctr">
                        <a:lnSpc>
                          <a:spcPts val="2000"/>
                        </a:lnSpc>
                        <a:spcBef>
                          <a:spcPts val="0"/>
                        </a:spcBef>
                        <a:spcAft>
                          <a:spcPts val="0"/>
                        </a:spcAft>
                      </a:pPr>
                      <a:r>
                        <a:rPr lang="en-US" sz="2700" kern="150" dirty="0">
                          <a:effectLst/>
                        </a:rPr>
                        <a:t>Plague of </a:t>
                      </a:r>
                      <a:r>
                        <a:rPr lang="en-US" sz="2700" kern="150" dirty="0" smtClean="0">
                          <a:effectLst/>
                        </a:rPr>
                        <a:t>Insects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tc>
              </a:tr>
              <a:tr h="975360">
                <a:tc>
                  <a:txBody>
                    <a:bodyPr/>
                    <a:lstStyle/>
                    <a:p>
                      <a:pPr marL="0" marR="0" algn="ctr">
                        <a:lnSpc>
                          <a:spcPts val="2000"/>
                        </a:lnSpc>
                        <a:spcBef>
                          <a:spcPts val="0"/>
                        </a:spcBef>
                        <a:spcAft>
                          <a:spcPts val="0"/>
                        </a:spcAft>
                      </a:pPr>
                      <a:r>
                        <a:rPr lang="en-US" sz="2700" kern="150" dirty="0">
                          <a:effectLst/>
                        </a:rPr>
                        <a:t>Sixth Trumpet (woe): </a:t>
                      </a:r>
                    </a:p>
                    <a:p>
                      <a:pPr marL="0" marR="0" algn="ctr">
                        <a:lnSpc>
                          <a:spcPts val="2000"/>
                        </a:lnSpc>
                        <a:spcBef>
                          <a:spcPts val="0"/>
                        </a:spcBef>
                        <a:spcAft>
                          <a:spcPts val="0"/>
                        </a:spcAft>
                      </a:pPr>
                      <a:r>
                        <a:rPr lang="en-US" sz="2700" kern="150" dirty="0">
                          <a:effectLst/>
                        </a:rPr>
                        <a:t>The </a:t>
                      </a:r>
                      <a:r>
                        <a:rPr lang="en-US" sz="2700" kern="150" dirty="0" smtClean="0">
                          <a:effectLst/>
                        </a:rPr>
                        <a:t>4 </a:t>
                      </a:r>
                      <a:r>
                        <a:rPr lang="en-US" sz="2700" kern="150" dirty="0">
                          <a:effectLst/>
                        </a:rPr>
                        <a:t>angels </a:t>
                      </a:r>
                      <a:r>
                        <a:rPr lang="en-US" sz="2700" kern="150" dirty="0" smtClean="0">
                          <a:effectLst/>
                        </a:rPr>
                        <a:t>kill </a:t>
                      </a:r>
                      <a:r>
                        <a:rPr lang="en-US" sz="2700" kern="150" dirty="0">
                          <a:effectLst/>
                        </a:rPr>
                        <a:t>1/3 of mankind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solidFill>
                      <a:schemeClr val="accent1">
                        <a:lumMod val="75000"/>
                      </a:schemeClr>
                    </a:solidFill>
                  </a:tcPr>
                </a:tc>
                <a:tc>
                  <a:txBody>
                    <a:bodyPr/>
                    <a:lstStyle/>
                    <a:p>
                      <a:pPr marL="0" marR="0" algn="ctr">
                        <a:lnSpc>
                          <a:spcPts val="2000"/>
                        </a:lnSpc>
                        <a:spcBef>
                          <a:spcPts val="0"/>
                        </a:spcBef>
                        <a:spcAft>
                          <a:spcPts val="0"/>
                        </a:spcAft>
                      </a:pPr>
                      <a:r>
                        <a:rPr lang="en-US" sz="2700" kern="150" dirty="0">
                          <a:effectLst/>
                        </a:rPr>
                        <a:t>Plague of the Death of the </a:t>
                      </a:r>
                      <a:r>
                        <a:rPr lang="en-US" sz="2700" kern="150" dirty="0" smtClean="0">
                          <a:effectLst/>
                        </a:rPr>
                        <a:t>Firstborn</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9005" marR="29005" marT="29005" marB="29005" anchor="ctr"/>
                </a:tc>
              </a:tr>
            </a:tbl>
          </a:graphicData>
        </a:graphic>
      </p:graphicFrame>
    </p:spTree>
    <p:extLst>
      <p:ext uri="{BB962C8B-B14F-4D97-AF65-F5344CB8AC3E}">
        <p14:creationId xmlns:p14="http://schemas.microsoft.com/office/powerpoint/2010/main" val="251272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33695596"/>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Anthony Ward</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68</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167</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Rob Wade</a:t>
                      </a: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112</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630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268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400531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582400" cy="5257800"/>
          </a:xfrm>
        </p:spPr>
        <p:txBody>
          <a:bodyPr>
            <a:noAutofit/>
          </a:bodyPr>
          <a:lstStyle/>
          <a:p>
            <a:pPr marL="0" indent="0" algn="just">
              <a:buNone/>
            </a:pPr>
            <a:r>
              <a:rPr lang="en-US" sz="4800" dirty="0"/>
              <a:t>Abaddon/Apollyon – The Destroyer</a:t>
            </a:r>
            <a:endParaRPr lang="en-US" sz="4800" dirty="0"/>
          </a:p>
          <a:p>
            <a:pPr marL="0" indent="0" algn="just">
              <a:buNone/>
            </a:pPr>
            <a:endParaRPr lang="en-US" sz="4800" dirty="0"/>
          </a:p>
          <a:p>
            <a:pPr marL="0" indent="0" algn="just">
              <a:buNone/>
            </a:pPr>
            <a:r>
              <a:rPr lang="en-US" sz="4800" dirty="0"/>
              <a:t>Probably not a literal angel or person</a:t>
            </a:r>
          </a:p>
          <a:p>
            <a:pPr marL="0" indent="0" algn="just">
              <a:buNone/>
            </a:pPr>
            <a:endParaRPr lang="en-US" sz="4800" dirty="0"/>
          </a:p>
          <a:p>
            <a:pPr marL="0" indent="0" algn="just">
              <a:buNone/>
            </a:pPr>
            <a:r>
              <a:rPr lang="en-US" sz="4800" dirty="0"/>
              <a:t>Most likely a personification of destruction</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Seven Trumpets (8-9)</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9976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582400" cy="5257800"/>
          </a:xfrm>
        </p:spPr>
        <p:txBody>
          <a:bodyPr>
            <a:noAutofit/>
          </a:bodyPr>
          <a:lstStyle/>
          <a:p>
            <a:pPr marL="0" indent="0" algn="just">
              <a:buNone/>
            </a:pPr>
            <a:r>
              <a:rPr lang="en-US" sz="4800" dirty="0"/>
              <a:t>Abaddon/Apollyon – The Destroyer</a:t>
            </a:r>
          </a:p>
          <a:p>
            <a:pPr marL="0" indent="0" algn="just">
              <a:buNone/>
            </a:pPr>
            <a:endParaRPr lang="en-US" sz="1600" dirty="0"/>
          </a:p>
          <a:p>
            <a:pPr marL="0" indent="0" algn="just">
              <a:buNone/>
            </a:pPr>
            <a:r>
              <a:rPr lang="en-US" sz="4800" dirty="0"/>
              <a:t>Exodus </a:t>
            </a:r>
            <a:r>
              <a:rPr lang="en-US" sz="4800" dirty="0"/>
              <a:t>12:23 </a:t>
            </a:r>
            <a:r>
              <a:rPr lang="en-US" sz="4800" i="1" dirty="0"/>
              <a:t>For </a:t>
            </a:r>
            <a:r>
              <a:rPr lang="en-US" sz="4800" i="1" dirty="0"/>
              <a:t>the LORD will pass through to strike the Egyptians; and when He sees the blood on the lintel and on the two doorposts, the LORD will pass over the door and not allow </a:t>
            </a:r>
            <a:r>
              <a:rPr lang="en-US" sz="4800" i="1" dirty="0">
                <a:solidFill>
                  <a:srgbClr val="FFFF00"/>
                </a:solidFill>
              </a:rPr>
              <a:t>the destroyer </a:t>
            </a:r>
            <a:r>
              <a:rPr lang="en-US" sz="4800" i="1" dirty="0"/>
              <a:t>to come into your houses to strike you.</a:t>
            </a:r>
            <a:endParaRPr lang="en-US" sz="4800" i="1"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Seven Trumpets (8-9)</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454869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88800" cy="5257800"/>
          </a:xfrm>
        </p:spPr>
        <p:txBody>
          <a:bodyPr>
            <a:noAutofit/>
          </a:bodyPr>
          <a:lstStyle/>
          <a:p>
            <a:pPr marL="0" indent="0" algn="just">
              <a:buNone/>
            </a:pPr>
            <a:r>
              <a:rPr lang="en-US" sz="4800" dirty="0"/>
              <a:t>Point of the Seven trumpets:</a:t>
            </a:r>
          </a:p>
          <a:p>
            <a:pPr marL="0" indent="0" algn="just">
              <a:buNone/>
            </a:pPr>
            <a:r>
              <a:rPr lang="en-US" sz="4800" dirty="0"/>
              <a:t>-To focus on the terrible destruction </a:t>
            </a:r>
          </a:p>
          <a:p>
            <a:pPr marL="0" indent="0" algn="just">
              <a:buNone/>
            </a:pPr>
            <a:r>
              <a:rPr lang="en-US" sz="4800" dirty="0"/>
              <a:t>-To focus that even then they would not repent</a:t>
            </a:r>
          </a:p>
          <a:p>
            <a:pPr marL="0" indent="0" algn="just">
              <a:buNone/>
            </a:pPr>
            <a:endParaRPr lang="en-US" sz="4800" dirty="0"/>
          </a:p>
          <a:p>
            <a:pPr marL="0" indent="0" algn="just">
              <a:buNone/>
            </a:pPr>
            <a:r>
              <a:rPr lang="en-US" sz="4800" dirty="0"/>
              <a:t>Matthew 23:37 </a:t>
            </a:r>
            <a:r>
              <a:rPr lang="en-US" sz="4800" i="1" dirty="0"/>
              <a:t>… I </a:t>
            </a:r>
            <a:r>
              <a:rPr lang="en-US" sz="4800" i="1" dirty="0"/>
              <a:t>wanted to gather your children together, as a hen gathers her chicks under her wings, but you were not willing!</a:t>
            </a:r>
            <a:endParaRPr lang="en-US" sz="4800" i="1"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a:effectLst>
                  <a:glow rad="228600">
                    <a:srgbClr val="030400"/>
                  </a:glow>
                  <a:outerShdw blurRad="50800" dist="63500" dir="2700000" algn="tl" rotWithShape="0">
                    <a:srgbClr val="000000">
                      <a:alpha val="48000"/>
                    </a:srgbClr>
                  </a:outerShdw>
                </a:effectLst>
                <a:latin typeface="+mn-lt"/>
              </a:rPr>
              <a:t>Seven Trumpets (8-9)</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3841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785600" cy="5257800"/>
          </a:xfrm>
        </p:spPr>
        <p:txBody>
          <a:bodyPr>
            <a:noAutofit/>
          </a:bodyPr>
          <a:lstStyle/>
          <a:p>
            <a:pPr marL="0" indent="0" algn="just">
              <a:buNone/>
            </a:pPr>
            <a:r>
              <a:rPr lang="en-US" sz="4800" dirty="0"/>
              <a:t>Descending “in the clouds”</a:t>
            </a:r>
          </a:p>
          <a:p>
            <a:pPr marL="0" indent="0" algn="just">
              <a:buNone/>
            </a:pPr>
            <a:r>
              <a:rPr lang="en-US" sz="4800" dirty="0"/>
              <a:t>The mystery is finished</a:t>
            </a:r>
          </a:p>
          <a:p>
            <a:pPr marL="0" indent="0" algn="just">
              <a:buNone/>
            </a:pPr>
            <a:endParaRPr lang="en-US" sz="2133" dirty="0"/>
          </a:p>
          <a:p>
            <a:pPr marL="0" indent="0" algn="just">
              <a:buNone/>
            </a:pPr>
            <a:r>
              <a:rPr lang="en-US" sz="4800" dirty="0"/>
              <a:t>Ephesians 3:3,6 </a:t>
            </a:r>
            <a:r>
              <a:rPr lang="en-US" sz="4800" i="1" dirty="0"/>
              <a:t>how that by revelation He made known to me the </a:t>
            </a:r>
            <a:r>
              <a:rPr lang="en-US" sz="4800" i="1" dirty="0"/>
              <a:t>mystery……. that </a:t>
            </a:r>
            <a:r>
              <a:rPr lang="en-US" sz="4800" i="1" dirty="0"/>
              <a:t>the Gentiles should be fellow heirs, of the same body, and partakers of His promise in </a:t>
            </a:r>
            <a:r>
              <a:rPr lang="en-US" sz="4800" i="1" dirty="0"/>
              <a:t>Christ</a:t>
            </a:r>
            <a:r>
              <a:rPr lang="en-US" sz="4800" dirty="0"/>
              <a:t>….</a:t>
            </a:r>
          </a:p>
          <a:p>
            <a:pPr marL="0" indent="0" algn="just">
              <a:buNone/>
            </a:pPr>
            <a:r>
              <a:rPr lang="en-US" sz="4800" dirty="0"/>
              <a:t>	</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7466" dirty="0">
                <a:effectLst>
                  <a:glow rad="228600">
                    <a:srgbClr val="030400"/>
                  </a:glow>
                  <a:outerShdw blurRad="50800" dist="63500" dir="2700000" algn="tl" rotWithShape="0">
                    <a:srgbClr val="000000">
                      <a:alpha val="48000"/>
                    </a:srgbClr>
                  </a:outerShdw>
                </a:effectLst>
                <a:latin typeface="+mn-lt"/>
              </a:rPr>
              <a:t>Jesus Comes in Vengeance (10)</a:t>
            </a:r>
            <a:endParaRPr lang="en-US" sz="7466"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2489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529080"/>
            <a:ext cx="11785600" cy="5557520"/>
          </a:xfrm>
        </p:spPr>
        <p:txBody>
          <a:bodyPr>
            <a:noAutofit/>
          </a:bodyPr>
          <a:lstStyle/>
          <a:p>
            <a:pPr marL="0" indent="0">
              <a:buNone/>
            </a:pPr>
            <a:r>
              <a:rPr lang="en-US" sz="4267" dirty="0">
                <a:effectLst>
                  <a:glow rad="228600">
                    <a:srgbClr val="000000"/>
                  </a:glow>
                </a:effectLst>
              </a:rPr>
              <a:t>A new prophecy</a:t>
            </a:r>
          </a:p>
          <a:p>
            <a:pPr marL="0" indent="0">
              <a:buNone/>
            </a:pPr>
            <a:endParaRPr lang="en-US" sz="4267" dirty="0">
              <a:effectLst>
                <a:glow rad="228600">
                  <a:srgbClr val="000000"/>
                </a:glow>
              </a:effectLst>
            </a:endParaRPr>
          </a:p>
          <a:p>
            <a:pPr marL="0" indent="0">
              <a:buNone/>
            </a:pPr>
            <a:r>
              <a:rPr lang="en-US" sz="4267" dirty="0"/>
              <a:t>"</a:t>
            </a:r>
            <a:r>
              <a:rPr lang="en-US" sz="4267" i="1" dirty="0"/>
              <a:t>You must prophesy again about many peoples, nations, tongues, and </a:t>
            </a:r>
            <a:r>
              <a:rPr lang="en-US" sz="4267" i="1" dirty="0"/>
              <a:t>kings</a:t>
            </a:r>
            <a:r>
              <a:rPr lang="en-US" sz="4267" dirty="0"/>
              <a:t>"</a:t>
            </a:r>
          </a:p>
        </p:txBody>
      </p:sp>
      <p:sp>
        <p:nvSpPr>
          <p:cNvPr id="5" name="Rectangle 2"/>
          <p:cNvSpPr>
            <a:spLocks noGrp="1" noRot="1" noChangeArrowheads="1"/>
          </p:cNvSpPr>
          <p:nvPr>
            <p:ph type="title"/>
          </p:nvPr>
        </p:nvSpPr>
        <p:spPr>
          <a:xfrm>
            <a:off x="12700" y="30480"/>
            <a:ext cx="12192000" cy="1452880"/>
          </a:xfrm>
        </p:spPr>
        <p:txBody>
          <a:bodyPr>
            <a:noAutofit/>
          </a:bodyPr>
          <a:lstStyle/>
          <a:p>
            <a:pPr algn="ctr" eaLnBrk="1" hangingPunct="1">
              <a:defRPr/>
            </a:pPr>
            <a:r>
              <a:rPr lang="en-US" sz="8800" dirty="0">
                <a:effectLst>
                  <a:glow rad="228600">
                    <a:srgbClr val="030400"/>
                  </a:glow>
                  <a:outerShdw blurRad="50800" dist="63500" dir="2700000" algn="tl" rotWithShape="0">
                    <a:srgbClr val="000000">
                      <a:alpha val="48000"/>
                    </a:srgbClr>
                  </a:outerShdw>
                </a:effectLst>
                <a:latin typeface="+mn-lt"/>
              </a:rPr>
              <a:t>A Change of Prophecy</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70677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6506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684000" cy="5257800"/>
          </a:xfrm>
        </p:spPr>
        <p:txBody>
          <a:bodyPr>
            <a:noAutofit/>
          </a:bodyPr>
          <a:lstStyle/>
          <a:p>
            <a:pPr marL="0" indent="0" algn="just">
              <a:buNone/>
            </a:pPr>
            <a:r>
              <a:rPr lang="en-US" sz="5333" i="1" dirty="0">
                <a:effectLst>
                  <a:glow rad="228600">
                    <a:srgbClr val="000000"/>
                  </a:glow>
                </a:effectLst>
              </a:rPr>
              <a:t>For </a:t>
            </a:r>
            <a:r>
              <a:rPr lang="en-US" sz="5333" i="1" dirty="0">
                <a:effectLst>
                  <a:glow rad="228600">
                    <a:srgbClr val="000000"/>
                  </a:glow>
                </a:effectLst>
              </a:rPr>
              <a:t>the time has come for judgment to begin at the house of God; and if it begins with us first, what will be the end of those who do not obey the gospel of God</a:t>
            </a:r>
            <a:r>
              <a:rPr lang="en-US" sz="5333" i="1" dirty="0">
                <a:effectLst>
                  <a:glow rad="228600">
                    <a:srgbClr val="000000"/>
                  </a:glow>
                </a:effectLst>
              </a:rPr>
              <a:t>?</a:t>
            </a:r>
            <a:r>
              <a:rPr lang="en-US" sz="5333" i="1" dirty="0">
                <a:effectLst>
                  <a:glow rad="228600">
                    <a:srgbClr val="000000"/>
                  </a:glow>
                </a:effectLst>
              </a:rPr>
              <a:t> </a:t>
            </a:r>
            <a:r>
              <a:rPr lang="en-US" sz="5333" i="1" dirty="0">
                <a:effectLst>
                  <a:glow rad="228600">
                    <a:srgbClr val="000000"/>
                  </a:glow>
                </a:effectLst>
              </a:rPr>
              <a:t>																			</a:t>
            </a:r>
            <a:r>
              <a:rPr lang="en-US" sz="5333" dirty="0">
                <a:effectLst>
                  <a:glow rad="228600">
                    <a:srgbClr val="000000"/>
                  </a:glow>
                </a:effectLst>
              </a:rPr>
              <a:t>1 Peter </a:t>
            </a:r>
            <a:r>
              <a:rPr lang="en-US" sz="5333" dirty="0">
                <a:effectLst>
                  <a:glow rad="228600">
                    <a:srgbClr val="000000"/>
                  </a:glow>
                </a:effectLst>
              </a:rPr>
              <a:t>4:17 </a:t>
            </a:r>
          </a:p>
        </p:txBody>
      </p:sp>
      <p:sp>
        <p:nvSpPr>
          <p:cNvPr id="5" name="Rectangle 2"/>
          <p:cNvSpPr>
            <a:spLocks noGrp="1" noRot="1" noChangeArrowheads="1"/>
          </p:cNvSpPr>
          <p:nvPr>
            <p:ph type="title"/>
          </p:nvPr>
        </p:nvSpPr>
        <p:spPr>
          <a:xfrm>
            <a:off x="12700" y="30480"/>
            <a:ext cx="12192000" cy="1569720"/>
          </a:xfrm>
        </p:spPr>
        <p:txBody>
          <a:bodyPr>
            <a:noAutofit/>
          </a:bodyPr>
          <a:lstStyle/>
          <a:p>
            <a:pPr algn="ctr" eaLnBrk="1" hangingPunct="1">
              <a:defRPr/>
            </a:pPr>
            <a:r>
              <a:rPr lang="en-US" sz="7466" dirty="0">
                <a:effectLst>
                  <a:glow rad="228600">
                    <a:srgbClr val="030400"/>
                  </a:glow>
                  <a:outerShdw blurRad="50800" dist="63500" dir="2700000" algn="tl" rotWithShape="0">
                    <a:srgbClr val="000000">
                      <a:alpha val="48000"/>
                    </a:srgbClr>
                  </a:outerShdw>
                </a:effectLst>
                <a:latin typeface="+mn-lt"/>
              </a:rPr>
              <a:t>The Promises of Judgment</a:t>
            </a:r>
            <a:endParaRPr lang="en-US" sz="7466"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17942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684000" cy="5257800"/>
          </a:xfrm>
        </p:spPr>
        <p:txBody>
          <a:bodyPr>
            <a:noAutofit/>
          </a:bodyPr>
          <a:lstStyle/>
          <a:p>
            <a:pPr marL="0" indent="0" algn="just">
              <a:buNone/>
            </a:pPr>
            <a:r>
              <a:rPr lang="en-US" sz="4533" i="1" dirty="0">
                <a:effectLst>
                  <a:glow rad="228600">
                    <a:srgbClr val="000000"/>
                  </a:glow>
                </a:effectLst>
              </a:rPr>
              <a:t>Or </a:t>
            </a:r>
            <a:r>
              <a:rPr lang="en-US" sz="4533" i="1" dirty="0">
                <a:effectLst>
                  <a:glow rad="228600">
                    <a:srgbClr val="000000"/>
                  </a:glow>
                </a:effectLst>
              </a:rPr>
              <a:t>do you not know that as many of us as were baptized into Christ Jesus were baptized into His </a:t>
            </a:r>
            <a:r>
              <a:rPr lang="en-US" sz="4533" i="1" dirty="0">
                <a:effectLst>
                  <a:glow rad="228600">
                    <a:srgbClr val="000000"/>
                  </a:glow>
                </a:effectLst>
              </a:rPr>
              <a:t>death? </a:t>
            </a:r>
            <a:r>
              <a:rPr lang="en-US" sz="4533" i="1" dirty="0">
                <a:effectLst>
                  <a:glow rad="228600">
                    <a:srgbClr val="000000"/>
                  </a:glow>
                </a:effectLst>
              </a:rPr>
              <a:t>Therefore we were buried with Him through baptism into death, that just as Christ was raised from the dead by the glory of the Father, even so we also should walk in newness of life</a:t>
            </a:r>
            <a:r>
              <a:rPr lang="en-US" sz="4533" i="1" dirty="0">
                <a:effectLst>
                  <a:glow rad="228600">
                    <a:srgbClr val="000000"/>
                  </a:glow>
                </a:effectLst>
              </a:rPr>
              <a:t>. 																			</a:t>
            </a:r>
            <a:r>
              <a:rPr lang="en-US" sz="4533" dirty="0">
                <a:effectLst>
                  <a:glow rad="228600">
                    <a:srgbClr val="000000"/>
                  </a:glow>
                </a:effectLst>
              </a:rPr>
              <a:t>Romans 6:3-4</a:t>
            </a:r>
            <a:endParaRPr lang="en-US" sz="4533" dirty="0">
              <a:effectLst>
                <a:glow rad="228600">
                  <a:srgbClr val="000000"/>
                </a:glow>
              </a:effectLst>
            </a:endParaRPr>
          </a:p>
        </p:txBody>
      </p:sp>
      <p:sp>
        <p:nvSpPr>
          <p:cNvPr id="5" name="Rectangle 2"/>
          <p:cNvSpPr>
            <a:spLocks noGrp="1" noRot="1" noChangeArrowheads="1"/>
          </p:cNvSpPr>
          <p:nvPr>
            <p:ph type="title"/>
          </p:nvPr>
        </p:nvSpPr>
        <p:spPr>
          <a:xfrm>
            <a:off x="12700" y="30480"/>
            <a:ext cx="12192000" cy="1569720"/>
          </a:xfrm>
        </p:spPr>
        <p:txBody>
          <a:bodyPr>
            <a:noAutofit/>
          </a:bodyPr>
          <a:lstStyle/>
          <a:p>
            <a:pPr algn="ctr" eaLnBrk="1" hangingPunct="1">
              <a:defRPr/>
            </a:pPr>
            <a:r>
              <a:rPr lang="en-US" sz="7466" dirty="0">
                <a:effectLst>
                  <a:glow rad="228600">
                    <a:srgbClr val="030400"/>
                  </a:glow>
                  <a:outerShdw blurRad="50800" dist="63500" dir="2700000" algn="tl" rotWithShape="0">
                    <a:srgbClr val="000000">
                      <a:alpha val="48000"/>
                    </a:srgbClr>
                  </a:outerShdw>
                </a:effectLst>
                <a:latin typeface="+mn-lt"/>
              </a:rPr>
              <a:t>How to Obey the Gospel</a:t>
            </a:r>
            <a:endParaRPr lang="en-US" sz="7466"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818620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47700"/>
            <a:ext cx="12211050" cy="8140700"/>
          </a:xfrm>
          <a:prstGeom prst="rect">
            <a:avLst/>
          </a:prstGeom>
        </p:spPr>
      </p:pic>
      <p:sp>
        <p:nvSpPr>
          <p:cNvPr id="2" name="Title 1"/>
          <p:cNvSpPr>
            <a:spLocks noGrp="1"/>
          </p:cNvSpPr>
          <p:nvPr>
            <p:ph type="title"/>
          </p:nvPr>
        </p:nvSpPr>
        <p:spPr>
          <a:xfrm>
            <a:off x="87378" y="473264"/>
            <a:ext cx="11619200" cy="6379429"/>
          </a:xfrm>
        </p:spPr>
        <p:txBody>
          <a:bodyPr>
            <a:noAutofit/>
          </a:bodyPr>
          <a:lstStyle/>
          <a:p>
            <a:pPr algn="ct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Thoroughly Equipped:</a:t>
            </a:r>
            <a:r>
              <a:rPr lang="en-US" sz="7600" dirty="0">
                <a:ln w="0"/>
                <a:solidFill>
                  <a:schemeClr val="tx1"/>
                </a:solidFill>
                <a:effectLst>
                  <a:glow rad="228600">
                    <a:srgbClr val="000000"/>
                  </a:glow>
                  <a:outerShdw blurRad="38100" dist="19050" dir="2700000" algn="tl" rotWithShape="0">
                    <a:schemeClr val="dk1">
                      <a:alpha val="40000"/>
                    </a:schemeClr>
                  </a:outerShdw>
                </a:effectLst>
              </a:rPr>
              <a:t/>
            </a:r>
            <a:br>
              <a:rPr lang="en-US" sz="7600" dirty="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Understanding Revelation</a:t>
            </a: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88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3600" dirty="0" smtClean="0">
                <a:ln w="0"/>
                <a:solidFill>
                  <a:schemeClr val="tx1"/>
                </a:solidFill>
                <a:effectLst>
                  <a:glow rad="228600">
                    <a:srgbClr val="000000"/>
                  </a:glow>
                  <a:outerShdw blurRad="38100" dist="19050" dir="2700000" algn="tl" rotWithShape="0">
                    <a:schemeClr val="dk1">
                      <a:alpha val="40000"/>
                    </a:schemeClr>
                  </a:outerShdw>
                </a:effectLst>
              </a:rPr>
              <a:t>(Pt </a:t>
            </a:r>
            <a:r>
              <a:rPr lang="en-US" sz="3600" dirty="0" smtClean="0">
                <a:ln w="0"/>
                <a:solidFill>
                  <a:schemeClr val="tx1"/>
                </a:solidFill>
                <a:effectLst>
                  <a:glow rad="228600">
                    <a:srgbClr val="000000"/>
                  </a:glow>
                  <a:outerShdw blurRad="38100" dist="19050" dir="2700000" algn="tl" rotWithShape="0">
                    <a:schemeClr val="dk1">
                      <a:alpha val="40000"/>
                    </a:schemeClr>
                  </a:outerShdw>
                </a:effectLst>
              </a:rPr>
              <a:t>2)</a:t>
            </a:r>
            <a:endParaRPr lang="en-US" sz="3600" dirty="0">
              <a:ln w="0"/>
              <a:solidFill>
                <a:schemeClr val="tx1"/>
              </a:solidFill>
              <a:effectLst>
                <a:glow rad="228600">
                  <a:srgbClr val="000000"/>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message of hope</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35476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Different (Scriptural) views of Revelation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 A discussion of Jewish persecution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 discussion of Roman persecution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 A discussion of Catholic persecution</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5702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Revisiting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338828"/>
            <a:ext cx="11714671" cy="5519172"/>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4-5 visits heaven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Ezekiel 1-4</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6-9 and the end of Jerusalem</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Matthew 24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Zechariah </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12-17 and the end of Rome</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Daniel 7</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2789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Revisiting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338828"/>
            <a:ext cx="11714671" cy="5519172"/>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4-5 visits heaven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Ezekiel 1-4</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78906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9600" dirty="0">
                <a:effectLst>
                  <a:glow rad="228600">
                    <a:srgbClr val="030400"/>
                  </a:glow>
                  <a:outerShdw blurRad="50800" dist="63500" dir="2700000" algn="tl" rotWithShape="0">
                    <a:srgbClr val="000000">
                      <a:alpha val="48000"/>
                    </a:srgbClr>
                  </a:outerShdw>
                </a:effectLst>
                <a:latin typeface="+mn-lt"/>
              </a:rPr>
              <a:t>A View of Heaven (4-5)</a:t>
            </a:r>
          </a:p>
        </p:txBody>
      </p:sp>
      <p:graphicFrame>
        <p:nvGraphicFramePr>
          <p:cNvPr id="2" name="Table 1"/>
          <p:cNvGraphicFramePr>
            <a:graphicFrameLocks noGrp="1"/>
          </p:cNvGraphicFramePr>
          <p:nvPr>
            <p:extLst>
              <p:ext uri="{D42A27DB-BD31-4B8C-83A1-F6EECF244321}">
                <p14:modId xmlns:p14="http://schemas.microsoft.com/office/powerpoint/2010/main" val="2636104832"/>
              </p:ext>
            </p:extLst>
          </p:nvPr>
        </p:nvGraphicFramePr>
        <p:xfrm>
          <a:off x="25401" y="0"/>
          <a:ext cx="12179300" cy="6858000"/>
        </p:xfrm>
        <a:graphic>
          <a:graphicData uri="http://schemas.openxmlformats.org/drawingml/2006/table">
            <a:tbl>
              <a:tblPr firstRow="1" firstCol="1" bandRow="1">
                <a:tableStyleId>{793D81CF-94F2-401A-BA57-92F5A7B2D0C5}</a:tableStyleId>
              </a:tblPr>
              <a:tblGrid>
                <a:gridCol w="5814269"/>
                <a:gridCol w="6365031"/>
              </a:tblGrid>
              <a:tr h="571500">
                <a:tc>
                  <a:txBody>
                    <a:bodyPr/>
                    <a:lstStyle/>
                    <a:p>
                      <a:pPr marL="0" marR="0" algn="ctr">
                        <a:lnSpc>
                          <a:spcPts val="2000"/>
                        </a:lnSpc>
                        <a:spcBef>
                          <a:spcPts val="0"/>
                        </a:spcBef>
                        <a:spcAft>
                          <a:spcPts val="0"/>
                        </a:spcAft>
                      </a:pPr>
                      <a:r>
                        <a:rPr lang="en-US" sz="2700" kern="150" dirty="0">
                          <a:effectLst/>
                        </a:rPr>
                        <a:t>John Saw</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Ezekiel Saw</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A door opened in Heaven</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Heavens opened and with visions of God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Flashes of lightning</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A cloud with lightning</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4 living </a:t>
                      </a:r>
                      <a:r>
                        <a:rPr lang="en-US" sz="2700" kern="150" dirty="0">
                          <a:effectLst/>
                        </a:rPr>
                        <a:t>creatures    </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4 living </a:t>
                      </a:r>
                      <a:r>
                        <a:rPr lang="en-US" sz="2700" kern="150" dirty="0">
                          <a:effectLst/>
                        </a:rPr>
                        <a:t>beings with human form:</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Had many eyes, each with 6 wings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4 faces </a:t>
                      </a:r>
                      <a:r>
                        <a:rPr lang="en-US" sz="2700" kern="150" dirty="0">
                          <a:effectLst/>
                        </a:rPr>
                        <a:t>and four </a:t>
                      </a:r>
                      <a:r>
                        <a:rPr lang="en-US" sz="2700" kern="150" dirty="0" smtClean="0">
                          <a:effectLst/>
                        </a:rPr>
                        <a:t>wings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Face </a:t>
                      </a:r>
                      <a:r>
                        <a:rPr lang="en-US" sz="2700" kern="150" dirty="0">
                          <a:effectLst/>
                        </a:rPr>
                        <a:t>of a man, a bull, an eagle, a lion</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Face </a:t>
                      </a:r>
                      <a:r>
                        <a:rPr lang="en-US" sz="2700" kern="150" dirty="0">
                          <a:effectLst/>
                        </a:rPr>
                        <a:t>of a lion, a man, eagle and bull</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7 lamps </a:t>
                      </a:r>
                      <a:r>
                        <a:rPr lang="en-US" sz="2700" kern="150" dirty="0">
                          <a:effectLst/>
                        </a:rPr>
                        <a:t>of fire</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Among them were fires darting around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7 lamps </a:t>
                      </a:r>
                      <a:r>
                        <a:rPr lang="en-US" sz="2700" kern="150" dirty="0">
                          <a:effectLst/>
                        </a:rPr>
                        <a:t>of fire </a:t>
                      </a:r>
                      <a:r>
                        <a:rPr lang="en-US" sz="2700" kern="150" dirty="0" smtClean="0">
                          <a:effectLst/>
                        </a:rPr>
                        <a:t>= 7 Spirits </a:t>
                      </a:r>
                      <a:r>
                        <a:rPr lang="en-US" sz="2700" kern="150" dirty="0">
                          <a:effectLst/>
                        </a:rPr>
                        <a:t>of God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Each creature followed a Spirit</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Something </a:t>
                      </a:r>
                      <a:r>
                        <a:rPr lang="en-US" sz="2700" kern="150" dirty="0">
                          <a:effectLst/>
                        </a:rPr>
                        <a:t>like a sea of crystal</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A </a:t>
                      </a:r>
                      <a:r>
                        <a:rPr lang="en-US" sz="2700" kern="150" dirty="0">
                          <a:effectLst/>
                        </a:rPr>
                        <a:t>great expanse of something like crystal</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A </a:t>
                      </a:r>
                      <a:r>
                        <a:rPr lang="en-US" sz="2700" kern="150" dirty="0">
                          <a:effectLst/>
                        </a:rPr>
                        <a:t>sound like thunder</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A </a:t>
                      </a:r>
                      <a:r>
                        <a:rPr lang="en-US" sz="2700" kern="150" dirty="0">
                          <a:effectLst/>
                        </a:rPr>
                        <a:t>loud rushing noise like abundant waters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The Throne </a:t>
                      </a:r>
                      <a:r>
                        <a:rPr lang="en-US" sz="2700" kern="150" dirty="0" smtClean="0">
                          <a:effectLst/>
                        </a:rPr>
                        <a:t>of </a:t>
                      </a:r>
                      <a:r>
                        <a:rPr lang="en-US" sz="2700" kern="150" dirty="0">
                          <a:effectLst/>
                        </a:rPr>
                        <a:t>Jasper and </a:t>
                      </a:r>
                      <a:r>
                        <a:rPr lang="en-US" sz="2700" kern="150" dirty="0" err="1">
                          <a:effectLst/>
                        </a:rPr>
                        <a:t>Sardius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The Throne appeared of </a:t>
                      </a:r>
                      <a:r>
                        <a:rPr lang="en-US" sz="2700" kern="150" dirty="0" err="1">
                          <a:effectLst/>
                        </a:rPr>
                        <a:t>Lapus</a:t>
                      </a:r>
                      <a:r>
                        <a:rPr lang="en-US" sz="2700" kern="150" dirty="0">
                          <a:effectLst/>
                        </a:rPr>
                        <a:t> Lazuli</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A rainbow like an emerald </a:t>
                      </a:r>
                      <a:r>
                        <a:rPr lang="en-US" sz="2700" kern="150" dirty="0" smtClean="0">
                          <a:effectLst/>
                        </a:rPr>
                        <a:t>at the </a:t>
                      </a:r>
                      <a:r>
                        <a:rPr lang="en-US" sz="2700" kern="150" dirty="0">
                          <a:effectLst/>
                        </a:rPr>
                        <a:t>throne</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Radiance like a rainbow</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bl>
          </a:graphicData>
        </a:graphic>
      </p:graphicFrame>
    </p:spTree>
    <p:extLst>
      <p:ext uri="{BB962C8B-B14F-4D97-AF65-F5344CB8AC3E}">
        <p14:creationId xmlns:p14="http://schemas.microsoft.com/office/powerpoint/2010/main" val="208793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Rainbow – sign of a covenant (Gen. 9:13)</a:t>
            </a:r>
          </a:p>
          <a:p>
            <a:pPr marL="0" indent="0" algn="just">
              <a:buNone/>
            </a:pPr>
            <a:r>
              <a:rPr lang="en-US" sz="4800" dirty="0"/>
              <a:t>The One in Heaven – God (1 Tim. 6:16)</a:t>
            </a:r>
          </a:p>
          <a:p>
            <a:pPr marL="0" indent="0" algn="just">
              <a:buNone/>
            </a:pPr>
            <a:r>
              <a:rPr lang="en-US" sz="4800" dirty="0"/>
              <a:t>24 elders – Old Covenant, New Covenant</a:t>
            </a:r>
          </a:p>
          <a:p>
            <a:pPr marL="0" indent="0" algn="just">
              <a:buNone/>
            </a:pPr>
            <a:r>
              <a:rPr lang="en-US" sz="4800" dirty="0"/>
              <a:t>	12 Apostles of Christ</a:t>
            </a:r>
          </a:p>
          <a:p>
            <a:pPr marL="0" indent="0" algn="just">
              <a:buNone/>
            </a:pPr>
            <a:r>
              <a:rPr lang="en-US" sz="4800" dirty="0"/>
              <a:t>	12 Sons of Jacob</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9600" dirty="0">
                <a:effectLst>
                  <a:glow rad="228600">
                    <a:srgbClr val="030400"/>
                  </a:glow>
                  <a:outerShdw blurRad="50800" dist="63500" dir="2700000" algn="tl" rotWithShape="0">
                    <a:srgbClr val="000000">
                      <a:alpha val="48000"/>
                    </a:srgbClr>
                  </a:outerShdw>
                </a:effectLst>
                <a:latin typeface="+mn-lt"/>
              </a:rPr>
              <a:t>A View of Heaven (4-5)</a:t>
            </a:r>
          </a:p>
        </p:txBody>
      </p:sp>
    </p:spTree>
    <p:extLst>
      <p:ext uri="{BB962C8B-B14F-4D97-AF65-F5344CB8AC3E}">
        <p14:creationId xmlns:p14="http://schemas.microsoft.com/office/powerpoint/2010/main" val="46740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449190</TotalTime>
  <Words>1409</Words>
  <Application>Microsoft Office PowerPoint</Application>
  <PresentationFormat>Widescreen</PresentationFormat>
  <Paragraphs>224</Paragraphs>
  <Slides>27</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Bell MT</vt:lpstr>
      <vt:lpstr>Calibri</vt:lpstr>
      <vt:lpstr>Lucida Sans Unicode</vt:lpstr>
      <vt:lpstr>Tahoma</vt:lpstr>
      <vt:lpstr>Times New Roman</vt:lpstr>
      <vt:lpstr>Depth</vt:lpstr>
      <vt:lpstr>Welcome!</vt:lpstr>
      <vt:lpstr>PowerPoint Presentation</vt:lpstr>
      <vt:lpstr>Thoroughly Equipped:    Understanding Revelation (Pt 2)</vt:lpstr>
      <vt:lpstr>Keys to Revelation</vt:lpstr>
      <vt:lpstr>Keys to Revelation</vt:lpstr>
      <vt:lpstr>Revisiting Prophecy</vt:lpstr>
      <vt:lpstr>Revisiting Prophecy</vt:lpstr>
      <vt:lpstr>A View of Heaven (4-5)</vt:lpstr>
      <vt:lpstr>A View of Heaven (4-5)</vt:lpstr>
      <vt:lpstr>A View of Heaven (4-5)</vt:lpstr>
      <vt:lpstr>Opening Seals (6)</vt:lpstr>
      <vt:lpstr>Opening Seals</vt:lpstr>
      <vt:lpstr>God Deliver’s His People (7)</vt:lpstr>
      <vt:lpstr>God Deliver’s His People (7)</vt:lpstr>
      <vt:lpstr>God Deliver’s His People (7)</vt:lpstr>
      <vt:lpstr>God Deliver’s His People (7)</vt:lpstr>
      <vt:lpstr>Seven Trumpets (8-9)</vt:lpstr>
      <vt:lpstr>Seven Trumpets (8-9)</vt:lpstr>
      <vt:lpstr>PowerPoint Presentation</vt:lpstr>
      <vt:lpstr>Seven Trumpets (8-9)</vt:lpstr>
      <vt:lpstr>Seven Trumpets (8-9)</vt:lpstr>
      <vt:lpstr>Seven Trumpets (8-9)</vt:lpstr>
      <vt:lpstr>Jesus Comes in Vengeance (10)</vt:lpstr>
      <vt:lpstr>A Change of Prophecy</vt:lpstr>
      <vt:lpstr>PowerPoint Presentation</vt:lpstr>
      <vt:lpstr>The Promises of Judgment</vt:lpstr>
      <vt:lpstr>How to Obey the Gospel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1365</cp:revision>
  <dcterms:created xsi:type="dcterms:W3CDTF">2016-12-20T17:11:47Z</dcterms:created>
  <dcterms:modified xsi:type="dcterms:W3CDTF">2021-02-28T16:01:27Z</dcterms:modified>
</cp:coreProperties>
</file>